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82" r:id="rId8"/>
    <p:sldId id="283" r:id="rId9"/>
    <p:sldId id="284" r:id="rId10"/>
    <p:sldId id="281" r:id="rId11"/>
    <p:sldId id="263" r:id="rId12"/>
    <p:sldId id="264" r:id="rId13"/>
    <p:sldId id="265" r:id="rId14"/>
    <p:sldId id="266" r:id="rId15"/>
    <p:sldId id="267" r:id="rId16"/>
    <p:sldId id="268" r:id="rId17"/>
    <p:sldId id="285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80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6360D4-0CC6-4ADB-8ACD-34F3656CBCB0}" v="21" dt="2025-09-04T21:12:46.1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51" d="100"/>
          <a:sy n="51" d="100"/>
        </p:scale>
        <p:origin x="1232" y="2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guah Samuel" userId="2b06a0729086736a" providerId="LiveId" clId="{8D39E3AB-5341-4C17-A481-486056A5E9FA}"/>
    <pc:docChg chg="undo custSel addSld delSld modSld">
      <pc:chgData name="Nguah Samuel" userId="2b06a0729086736a" providerId="LiveId" clId="{8D39E3AB-5341-4C17-A481-486056A5E9FA}" dt="2025-09-04T21:16:09.887" v="1589" actId="14100"/>
      <pc:docMkLst>
        <pc:docMk/>
      </pc:docMkLst>
      <pc:sldChg chg="modSp">
        <pc:chgData name="Nguah Samuel" userId="2b06a0729086736a" providerId="LiveId" clId="{8D39E3AB-5341-4C17-A481-486056A5E9FA}" dt="2025-09-04T20:12:13.877" v="1150"/>
        <pc:sldMkLst>
          <pc:docMk/>
          <pc:sldMk cId="0" sldId="256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56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02:58.585" v="1148" actId="255"/>
        <pc:sldMkLst>
          <pc:docMk/>
          <pc:sldMk cId="0" sldId="257"/>
        </pc:sldMkLst>
        <pc:spChg chg="mod">
          <ac:chgData name="Nguah Samuel" userId="2b06a0729086736a" providerId="LiveId" clId="{8D39E3AB-5341-4C17-A481-486056A5E9FA}" dt="2025-09-04T16:19:24.725" v="4" actId="1076"/>
          <ac:spMkLst>
            <pc:docMk/>
            <pc:sldMk cId="0" sldId="257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02:58.585" v="1148" actId="255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15:11.512" v="1584" actId="14100"/>
        <pc:sldMkLst>
          <pc:docMk/>
          <pc:sldMk cId="0" sldId="258"/>
        </pc:sldMkLst>
        <pc:spChg chg="mod">
          <ac:chgData name="Nguah Samuel" userId="2b06a0729086736a" providerId="LiveId" clId="{8D39E3AB-5341-4C17-A481-486056A5E9FA}" dt="2025-09-04T16:21:23.679" v="8" actId="14100"/>
          <ac:spMkLst>
            <pc:docMk/>
            <pc:sldMk cId="0" sldId="258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5:11.512" v="1584" actId="14100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15:14.974" v="1585" actId="14100"/>
        <pc:sldMkLst>
          <pc:docMk/>
          <pc:sldMk cId="0" sldId="259"/>
        </pc:sldMkLst>
        <pc:spChg chg="mod">
          <ac:chgData name="Nguah Samuel" userId="2b06a0729086736a" providerId="LiveId" clId="{8D39E3AB-5341-4C17-A481-486056A5E9FA}" dt="2025-09-04T16:22:18.910" v="15" actId="1076"/>
          <ac:spMkLst>
            <pc:docMk/>
            <pc:sldMk cId="0" sldId="259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5:14.974" v="1585" actId="14100"/>
          <ac:spMkLst>
            <pc:docMk/>
            <pc:sldMk cId="0" sldId="259"/>
            <ac:spMk id="3" creationId="{00000000-0000-0000-0000-000000000000}"/>
          </ac:spMkLst>
        </pc:spChg>
      </pc:sldChg>
      <pc:sldChg chg="addSp delSp modSp mod setBg">
        <pc:chgData name="Nguah Samuel" userId="2b06a0729086736a" providerId="LiveId" clId="{8D39E3AB-5341-4C17-A481-486056A5E9FA}" dt="2025-09-04T21:15:19.110" v="1586" actId="14100"/>
        <pc:sldMkLst>
          <pc:docMk/>
          <pc:sldMk cId="0" sldId="260"/>
        </pc:sldMkLst>
        <pc:spChg chg="mod">
          <ac:chgData name="Nguah Samuel" userId="2b06a0729086736a" providerId="LiveId" clId="{8D39E3AB-5341-4C17-A481-486056A5E9FA}" dt="2025-09-04T20:12:50.017" v="1154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5:19.110" v="1586" actId="14100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Nguah Samuel" userId="2b06a0729086736a" providerId="LiveId" clId="{8D39E3AB-5341-4C17-A481-486056A5E9FA}" dt="2025-09-04T20:12:50.017" v="1154" actId="26606"/>
          <ac:spMkLst>
            <pc:docMk/>
            <pc:sldMk cId="0" sldId="260"/>
            <ac:spMk id="8" creationId="{3741B58E-3B65-4A01-A276-975AB2CF8A08}"/>
          </ac:spMkLst>
        </pc:spChg>
        <pc:spChg chg="add del">
          <ac:chgData name="Nguah Samuel" userId="2b06a0729086736a" providerId="LiveId" clId="{8D39E3AB-5341-4C17-A481-486056A5E9FA}" dt="2025-09-04T20:12:47.886" v="1152" actId="26606"/>
          <ac:spMkLst>
            <pc:docMk/>
            <pc:sldMk cId="0" sldId="260"/>
            <ac:spMk id="9" creationId="{311973C2-EB8B-452A-A698-4A252FD3AE28}"/>
          </ac:spMkLst>
        </pc:spChg>
        <pc:spChg chg="add del">
          <ac:chgData name="Nguah Samuel" userId="2b06a0729086736a" providerId="LiveId" clId="{8D39E3AB-5341-4C17-A481-486056A5E9FA}" dt="2025-09-04T20:12:50.017" v="1154" actId="26606"/>
          <ac:spMkLst>
            <pc:docMk/>
            <pc:sldMk cId="0" sldId="260"/>
            <ac:spMk id="10" creationId="{7AAC67C3-831B-4AB1-A259-DFB839CAFAFC}"/>
          </ac:spMkLst>
        </pc:spChg>
        <pc:spChg chg="add del">
          <ac:chgData name="Nguah Samuel" userId="2b06a0729086736a" providerId="LiveId" clId="{8D39E3AB-5341-4C17-A481-486056A5E9FA}" dt="2025-09-04T20:12:47.886" v="1152" actId="26606"/>
          <ac:spMkLst>
            <pc:docMk/>
            <pc:sldMk cId="0" sldId="260"/>
            <ac:spMk id="11" creationId="{10162E77-11AD-44A7-84EC-40C59EEFBD2E}"/>
          </ac:spMkLst>
        </pc:spChg>
        <pc:spChg chg="add del">
          <ac:chgData name="Nguah Samuel" userId="2b06a0729086736a" providerId="LiveId" clId="{8D39E3AB-5341-4C17-A481-486056A5E9FA}" dt="2025-09-04T20:12:50.017" v="1154" actId="26606"/>
          <ac:spMkLst>
            <pc:docMk/>
            <pc:sldMk cId="0" sldId="260"/>
            <ac:spMk id="12" creationId="{054B3F04-9EAC-45C0-B3CE-0387EEA10A0C}"/>
          </ac:spMkLst>
        </pc:spChg>
        <pc:picChg chg="add del">
          <ac:chgData name="Nguah Samuel" userId="2b06a0729086736a" providerId="LiveId" clId="{8D39E3AB-5341-4C17-A481-486056A5E9FA}" dt="2025-09-04T20:12:47.886" v="1152" actId="26606"/>
          <ac:picMkLst>
            <pc:docMk/>
            <pc:sldMk cId="0" sldId="260"/>
            <ac:picMk id="5" creationId="{EF69777A-66A8-EA60-F5A7-CD0B9E8ABDC2}"/>
          </ac:picMkLst>
        </pc:picChg>
        <pc:cxnChg chg="add del">
          <ac:chgData name="Nguah Samuel" userId="2b06a0729086736a" providerId="LiveId" clId="{8D39E3AB-5341-4C17-A481-486056A5E9FA}" dt="2025-09-04T20:12:47.886" v="1152" actId="26606"/>
          <ac:cxnSpMkLst>
            <pc:docMk/>
            <pc:sldMk cId="0" sldId="260"/>
            <ac:cxnSpMk id="13" creationId="{5AB158E9-1B40-4CD6-95F0-95CA11DF7B7A}"/>
          </ac:cxnSpMkLst>
        </pc:cxnChg>
      </pc:sldChg>
      <pc:sldChg chg="modSp mod">
        <pc:chgData name="Nguah Samuel" userId="2b06a0729086736a" providerId="LiveId" clId="{8D39E3AB-5341-4C17-A481-486056A5E9FA}" dt="2025-09-04T21:15:24.514" v="1587" actId="14100"/>
        <pc:sldMkLst>
          <pc:docMk/>
          <pc:sldMk cId="0" sldId="261"/>
        </pc:sldMkLst>
        <pc:spChg chg="mod">
          <ac:chgData name="Nguah Samuel" userId="2b06a0729086736a" providerId="LiveId" clId="{8D39E3AB-5341-4C17-A481-486056A5E9FA}" dt="2025-09-04T19:37:22.429" v="108" actId="14100"/>
          <ac:spMkLst>
            <pc:docMk/>
            <pc:sldMk cId="0" sldId="261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5:24.514" v="1587" actId="14100"/>
          <ac:spMkLst>
            <pc:docMk/>
            <pc:sldMk cId="0" sldId="261"/>
            <ac:spMk id="3" creationId="{00000000-0000-0000-0000-000000000000}"/>
          </ac:spMkLst>
        </pc:spChg>
      </pc:sldChg>
      <pc:sldChg chg="del">
        <pc:chgData name="Nguah Samuel" userId="2b06a0729086736a" providerId="LiveId" clId="{8D39E3AB-5341-4C17-A481-486056A5E9FA}" dt="2025-09-04T19:48:39.684" v="409" actId="2696"/>
        <pc:sldMkLst>
          <pc:docMk/>
          <pc:sldMk cId="0" sldId="262"/>
        </pc:sldMkLst>
      </pc:sldChg>
      <pc:sldChg chg="modSp mod">
        <pc:chgData name="Nguah Samuel" userId="2b06a0729086736a" providerId="LiveId" clId="{8D39E3AB-5341-4C17-A481-486056A5E9FA}" dt="2025-09-04T20:29:58.019" v="1266" actId="14100"/>
        <pc:sldMkLst>
          <pc:docMk/>
          <pc:sldMk cId="0" sldId="263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63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29:58.019" v="1266" actId="14100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32:34.959" v="1321" actId="14100"/>
        <pc:sldMkLst>
          <pc:docMk/>
          <pc:sldMk cId="0" sldId="264"/>
        </pc:sldMkLst>
        <pc:spChg chg="mod">
          <ac:chgData name="Nguah Samuel" userId="2b06a0729086736a" providerId="LiveId" clId="{8D39E3AB-5341-4C17-A481-486056A5E9FA}" dt="2025-09-04T20:32:27.401" v="1319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32:34.959" v="1321" actId="14100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33:50.450" v="1322" actId="255"/>
        <pc:sldMkLst>
          <pc:docMk/>
          <pc:sldMk cId="0" sldId="265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65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33:50.450" v="1322" actId="255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40:21.333" v="1328" actId="5793"/>
        <pc:sldMkLst>
          <pc:docMk/>
          <pc:sldMk cId="0" sldId="266"/>
        </pc:sldMkLst>
        <pc:spChg chg="mod">
          <ac:chgData name="Nguah Samuel" userId="2b06a0729086736a" providerId="LiveId" clId="{8D39E3AB-5341-4C17-A481-486056A5E9FA}" dt="2025-09-04T20:40:21.333" v="1328" actId="5793"/>
          <ac:spMkLst>
            <pc:docMk/>
            <pc:sldMk cId="0" sldId="266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36:49.397" v="1324" actId="27636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40:40.060" v="1331" actId="14100"/>
        <pc:sldMkLst>
          <pc:docMk/>
          <pc:sldMk cId="0" sldId="267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67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40:40.060" v="1331" actId="14100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57:30.434" v="1548" actId="27636"/>
        <pc:sldMkLst>
          <pc:docMk/>
          <pc:sldMk cId="0" sldId="268"/>
        </pc:sldMkLst>
        <pc:spChg chg="mod">
          <ac:chgData name="Nguah Samuel" userId="2b06a0729086736a" providerId="LiveId" clId="{8D39E3AB-5341-4C17-A481-486056A5E9FA}" dt="2025-09-04T20:57:09.067" v="1541" actId="14100"/>
          <ac:spMkLst>
            <pc:docMk/>
            <pc:sldMk cId="0" sldId="268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57:30.434" v="1548" actId="27636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55:03.227" v="1516" actId="20577"/>
        <pc:sldMkLst>
          <pc:docMk/>
          <pc:sldMk cId="0" sldId="269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69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55:03.227" v="1516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58:17.087" v="1559" actId="255"/>
        <pc:sldMkLst>
          <pc:docMk/>
          <pc:sldMk cId="0" sldId="270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0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58:17.087" v="1559" actId="255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0:59:57.615" v="1561" actId="14100"/>
        <pc:sldMkLst>
          <pc:docMk/>
          <pc:sldMk cId="0" sldId="271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1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0:59:57.615" v="1561" actId="14100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0:41.005" v="1563" actId="14100"/>
        <pc:sldMkLst>
          <pc:docMk/>
          <pc:sldMk cId="0" sldId="272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2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0:41.005" v="1563" actId="14100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1:04.390" v="1564" actId="255"/>
        <pc:sldMkLst>
          <pc:docMk/>
          <pc:sldMk cId="0" sldId="273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3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1:04.390" v="1564" actId="255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6:54.534" v="1565" actId="255"/>
        <pc:sldMkLst>
          <pc:docMk/>
          <pc:sldMk cId="0" sldId="274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4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6:54.534" v="1565" actId="255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7:47.757" v="1566" actId="255"/>
        <pc:sldMkLst>
          <pc:docMk/>
          <pc:sldMk cId="0" sldId="275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5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7:47.757" v="1566" actId="255"/>
          <ac:spMkLst>
            <pc:docMk/>
            <pc:sldMk cId="0" sldId="275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9:13.356" v="1567" actId="255"/>
        <pc:sldMkLst>
          <pc:docMk/>
          <pc:sldMk cId="0" sldId="276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6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9:13.356" v="1567" actId="255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09:54.713" v="1572" actId="20577"/>
        <pc:sldMkLst>
          <pc:docMk/>
          <pc:sldMk cId="0" sldId="277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7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09:54.713" v="1572" actId="20577"/>
          <ac:spMkLst>
            <pc:docMk/>
            <pc:sldMk cId="0" sldId="277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10:17.511" v="1573" actId="255"/>
        <pc:sldMkLst>
          <pc:docMk/>
          <pc:sldMk cId="0" sldId="278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8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0:17.511" v="1573" actId="255"/>
          <ac:spMkLst>
            <pc:docMk/>
            <pc:sldMk cId="0" sldId="278"/>
            <ac:spMk id="3" creationId="{00000000-0000-0000-0000-000000000000}"/>
          </ac:spMkLst>
        </pc:spChg>
      </pc:sldChg>
      <pc:sldChg chg="modSp mod">
        <pc:chgData name="Nguah Samuel" userId="2b06a0729086736a" providerId="LiveId" clId="{8D39E3AB-5341-4C17-A481-486056A5E9FA}" dt="2025-09-04T21:10:32.368" v="1574" actId="255"/>
        <pc:sldMkLst>
          <pc:docMk/>
          <pc:sldMk cId="0" sldId="279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0" sldId="279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0:32.368" v="1574" actId="255"/>
          <ac:spMkLst>
            <pc:docMk/>
            <pc:sldMk cId="0" sldId="279"/>
            <ac:spMk id="3" creationId="{00000000-0000-0000-0000-000000000000}"/>
          </ac:spMkLst>
        </pc:spChg>
      </pc:sldChg>
      <pc:sldChg chg="addSp modSp mod">
        <pc:chgData name="Nguah Samuel" userId="2b06a0729086736a" providerId="LiveId" clId="{8D39E3AB-5341-4C17-A481-486056A5E9FA}" dt="2025-09-04T21:13:28.581" v="1583" actId="14100"/>
        <pc:sldMkLst>
          <pc:docMk/>
          <pc:sldMk cId="0" sldId="280"/>
        </pc:sldMkLst>
        <pc:spChg chg="mod">
          <ac:chgData name="Nguah Samuel" userId="2b06a0729086736a" providerId="LiveId" clId="{8D39E3AB-5341-4C17-A481-486056A5E9FA}" dt="2025-09-04T21:10:44.158" v="1576" actId="6549"/>
          <ac:spMkLst>
            <pc:docMk/>
            <pc:sldMk cId="0" sldId="280"/>
            <ac:spMk id="2" creationId="{00000000-0000-0000-0000-000000000000}"/>
          </ac:spMkLst>
        </pc:spChg>
        <pc:spChg chg="mod">
          <ac:chgData name="Nguah Samuel" userId="2b06a0729086736a" providerId="LiveId" clId="{8D39E3AB-5341-4C17-A481-486056A5E9FA}" dt="2025-09-04T21:10:40.050" v="1575" actId="6549"/>
          <ac:spMkLst>
            <pc:docMk/>
            <pc:sldMk cId="0" sldId="280"/>
            <ac:spMk id="3" creationId="{00000000-0000-0000-0000-000000000000}"/>
          </ac:spMkLst>
        </pc:spChg>
        <pc:picChg chg="add mod">
          <ac:chgData name="Nguah Samuel" userId="2b06a0729086736a" providerId="LiveId" clId="{8D39E3AB-5341-4C17-A481-486056A5E9FA}" dt="2025-09-04T21:13:28.581" v="1583" actId="14100"/>
          <ac:picMkLst>
            <pc:docMk/>
            <pc:sldMk cId="0" sldId="280"/>
            <ac:picMk id="4" creationId="{80A997E2-5F57-0D4F-879D-B879534A7601}"/>
          </ac:picMkLst>
        </pc:picChg>
      </pc:sldChg>
      <pc:sldChg chg="modSp add mod">
        <pc:chgData name="Nguah Samuel" userId="2b06a0729086736a" providerId="LiveId" clId="{8D39E3AB-5341-4C17-A481-486056A5E9FA}" dt="2025-09-04T21:16:09.887" v="1589" actId="14100"/>
        <pc:sldMkLst>
          <pc:docMk/>
          <pc:sldMk cId="2049444338" sldId="281"/>
        </pc:sldMkLst>
        <pc:spChg chg="mod">
          <ac:chgData name="Nguah Samuel" userId="2b06a0729086736a" providerId="LiveId" clId="{8D39E3AB-5341-4C17-A481-486056A5E9FA}" dt="2025-09-04T20:12:13.877" v="1150"/>
          <ac:spMkLst>
            <pc:docMk/>
            <pc:sldMk cId="2049444338" sldId="281"/>
            <ac:spMk id="2" creationId="{6B5AAB52-E691-0486-D299-D66000278550}"/>
          </ac:spMkLst>
        </pc:spChg>
        <pc:spChg chg="mod">
          <ac:chgData name="Nguah Samuel" userId="2b06a0729086736a" providerId="LiveId" clId="{8D39E3AB-5341-4C17-A481-486056A5E9FA}" dt="2025-09-04T21:16:09.887" v="1589" actId="14100"/>
          <ac:spMkLst>
            <pc:docMk/>
            <pc:sldMk cId="2049444338" sldId="281"/>
            <ac:spMk id="3" creationId="{8C584F0A-D519-8200-D205-B54A679C522E}"/>
          </ac:spMkLst>
        </pc:spChg>
      </pc:sldChg>
      <pc:sldChg chg="modSp add mod">
        <pc:chgData name="Nguah Samuel" userId="2b06a0729086736a" providerId="LiveId" clId="{8D39E3AB-5341-4C17-A481-486056A5E9FA}" dt="2025-09-04T21:15:31.440" v="1588" actId="14100"/>
        <pc:sldMkLst>
          <pc:docMk/>
          <pc:sldMk cId="801886370" sldId="282"/>
        </pc:sldMkLst>
        <pc:spChg chg="mod">
          <ac:chgData name="Nguah Samuel" userId="2b06a0729086736a" providerId="LiveId" clId="{8D39E3AB-5341-4C17-A481-486056A5E9FA}" dt="2025-09-04T21:15:31.440" v="1588" actId="14100"/>
          <ac:spMkLst>
            <pc:docMk/>
            <pc:sldMk cId="801886370" sldId="282"/>
            <ac:spMk id="3" creationId="{5982D4BD-A0AD-3702-84BB-44210E3A36D3}"/>
          </ac:spMkLst>
        </pc:spChg>
      </pc:sldChg>
      <pc:sldChg chg="modSp add mod">
        <pc:chgData name="Nguah Samuel" userId="2b06a0729086736a" providerId="LiveId" clId="{8D39E3AB-5341-4C17-A481-486056A5E9FA}" dt="2025-09-04T19:55:06.373" v="650" actId="27636"/>
        <pc:sldMkLst>
          <pc:docMk/>
          <pc:sldMk cId="3301967619" sldId="283"/>
        </pc:sldMkLst>
        <pc:spChg chg="mod">
          <ac:chgData name="Nguah Samuel" userId="2b06a0729086736a" providerId="LiveId" clId="{8D39E3AB-5341-4C17-A481-486056A5E9FA}" dt="2025-09-04T19:55:06.373" v="650" actId="27636"/>
          <ac:spMkLst>
            <pc:docMk/>
            <pc:sldMk cId="3301967619" sldId="283"/>
            <ac:spMk id="3" creationId="{EFFA9153-3AC5-4E53-5D02-B1BA56200A06}"/>
          </ac:spMkLst>
        </pc:spChg>
      </pc:sldChg>
      <pc:sldChg chg="modSp add mod">
        <pc:chgData name="Nguah Samuel" userId="2b06a0729086736a" providerId="LiveId" clId="{8D39E3AB-5341-4C17-A481-486056A5E9FA}" dt="2025-09-04T19:56:19.233" v="1143" actId="20577"/>
        <pc:sldMkLst>
          <pc:docMk/>
          <pc:sldMk cId="980711710" sldId="284"/>
        </pc:sldMkLst>
        <pc:spChg chg="mod">
          <ac:chgData name="Nguah Samuel" userId="2b06a0729086736a" providerId="LiveId" clId="{8D39E3AB-5341-4C17-A481-486056A5E9FA}" dt="2025-09-04T19:56:19.233" v="1143" actId="20577"/>
          <ac:spMkLst>
            <pc:docMk/>
            <pc:sldMk cId="980711710" sldId="284"/>
            <ac:spMk id="3" creationId="{4790D804-B6DB-A455-2EDD-A375AACC5052}"/>
          </ac:spMkLst>
        </pc:spChg>
      </pc:sldChg>
      <pc:sldChg chg="modSp add mod">
        <pc:chgData name="Nguah Samuel" userId="2b06a0729086736a" providerId="LiveId" clId="{8D39E3AB-5341-4C17-A481-486056A5E9FA}" dt="2025-09-04T20:57:50.576" v="1558" actId="20577"/>
        <pc:sldMkLst>
          <pc:docMk/>
          <pc:sldMk cId="4137474310" sldId="285"/>
        </pc:sldMkLst>
        <pc:spChg chg="mod">
          <ac:chgData name="Nguah Samuel" userId="2b06a0729086736a" providerId="LiveId" clId="{8D39E3AB-5341-4C17-A481-486056A5E9FA}" dt="2025-09-04T20:57:50.576" v="1558" actId="20577"/>
          <ac:spMkLst>
            <pc:docMk/>
            <pc:sldMk cId="4137474310" sldId="285"/>
            <ac:spMk id="3" creationId="{7F4DBDD4-3554-DF30-17CA-D34F1D1439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11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14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44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817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54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31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88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63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4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63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86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08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Samuel Blay Nguah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B5DD0-6CA7-B543-747E-CF930A6E23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AAB52-E691-0486-D299-D660002785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Ethical Foundations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84F0A-D519-8200-D205-B54A679C5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544" y="1845733"/>
            <a:ext cx="9690135" cy="4229389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Nuremberg Code and the Declaration of Helsinki,</a:t>
            </a:r>
            <a:endParaRPr sz="2800" dirty="0"/>
          </a:p>
          <a:p>
            <a:pPr>
              <a:defRPr sz="2000"/>
            </a:pPr>
            <a:r>
              <a:rPr sz="2800" dirty="0"/>
              <a:t>Do no harm</a:t>
            </a:r>
          </a:p>
          <a:p>
            <a:pPr>
              <a:defRPr sz="2000"/>
            </a:pPr>
            <a:r>
              <a:rPr sz="2800" dirty="0"/>
              <a:t>Informed consent</a:t>
            </a:r>
          </a:p>
          <a:p>
            <a:pPr>
              <a:defRPr sz="2000"/>
            </a:pPr>
            <a:r>
              <a:rPr sz="2800" dirty="0"/>
              <a:t>Confidentiality &amp; data protection</a:t>
            </a:r>
          </a:p>
          <a:p>
            <a:pPr>
              <a:defRPr sz="2000"/>
            </a:pPr>
            <a:r>
              <a:rPr sz="2800" dirty="0"/>
              <a:t>Scientific validity</a:t>
            </a:r>
            <a:r>
              <a:rPr lang="en-GB" sz="2800" dirty="0"/>
              <a:t>: </a:t>
            </a:r>
          </a:p>
          <a:p>
            <a:pPr lvl="1">
              <a:defRPr sz="2000"/>
            </a:pPr>
            <a:r>
              <a:rPr lang="en-US" sz="2600" dirty="0"/>
              <a:t>Research must be scientifically justified and based on prior evidence</a:t>
            </a:r>
            <a:endParaRPr sz="2600" dirty="0"/>
          </a:p>
          <a:p>
            <a:pPr>
              <a:defRPr sz="2000"/>
            </a:pPr>
            <a:r>
              <a:rPr sz="2800" dirty="0"/>
              <a:t>Ethics review committees</a:t>
            </a:r>
          </a:p>
          <a:p>
            <a:pPr>
              <a:defRPr sz="2000"/>
            </a:pPr>
            <a:r>
              <a:rPr sz="2800" dirty="0"/>
              <a:t>Responsibility to patients &amp; society</a:t>
            </a:r>
            <a:r>
              <a:rPr lang="en-GB" sz="2800" dirty="0"/>
              <a:t>: </a:t>
            </a:r>
          </a:p>
          <a:p>
            <a:pPr lvl="1">
              <a:defRPr sz="2000"/>
            </a:pPr>
            <a:r>
              <a:rPr lang="en-US" sz="2600" dirty="0"/>
              <a:t>Protect individual participants and also to advance medical knowledge</a:t>
            </a:r>
            <a:endParaRPr sz="2600" dirty="0"/>
          </a:p>
        </p:txBody>
      </p:sp>
    </p:spTree>
    <p:extLst>
      <p:ext uri="{BB962C8B-B14F-4D97-AF65-F5344CB8AC3E}">
        <p14:creationId xmlns:p14="http://schemas.microsoft.com/office/powerpoint/2010/main" val="204944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Knowledge Gap?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7292" y="1737360"/>
            <a:ext cx="9688387" cy="4131734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lang="en-GB" sz="3200" dirty="0"/>
              <a:t>Missing information </a:t>
            </a:r>
            <a:endParaRPr sz="3200" dirty="0"/>
          </a:p>
          <a:p>
            <a:pPr>
              <a:defRPr sz="2000"/>
            </a:pPr>
            <a:r>
              <a:rPr sz="3200" dirty="0"/>
              <a:t>Unanswered questions</a:t>
            </a:r>
          </a:p>
          <a:p>
            <a:pPr>
              <a:defRPr sz="2000"/>
            </a:pPr>
            <a:r>
              <a:rPr sz="3200" dirty="0"/>
              <a:t>Weak or conflicting evidence</a:t>
            </a:r>
          </a:p>
          <a:p>
            <a:pPr>
              <a:defRPr sz="2000"/>
            </a:pPr>
            <a:r>
              <a:rPr sz="3200" dirty="0"/>
              <a:t>Lack of data in local setting</a:t>
            </a:r>
          </a:p>
          <a:p>
            <a:pPr>
              <a:defRPr sz="2000"/>
            </a:pPr>
            <a:r>
              <a:rPr sz="3200" dirty="0"/>
              <a:t>Barriers to applying existing evidence</a:t>
            </a:r>
          </a:p>
          <a:p>
            <a:pPr>
              <a:defRPr sz="2000"/>
            </a:pPr>
            <a:r>
              <a:rPr sz="3200" dirty="0"/>
              <a:t>The starting point for research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are</a:t>
            </a:r>
            <a:r>
              <a:rPr dirty="0"/>
              <a:t> </a:t>
            </a:r>
            <a:r>
              <a:rPr lang="en-GB" dirty="0"/>
              <a:t>knowledge g</a:t>
            </a:r>
            <a:r>
              <a:rPr dirty="0"/>
              <a:t>aps</a:t>
            </a:r>
            <a:r>
              <a:rPr lang="en-GB" dirty="0"/>
              <a:t> spotted?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9823" y="1845734"/>
            <a:ext cx="9645856" cy="4023360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Published literature</a:t>
            </a:r>
          </a:p>
          <a:p>
            <a:pPr>
              <a:defRPr sz="2000"/>
            </a:pPr>
            <a:r>
              <a:rPr sz="3200" dirty="0"/>
              <a:t>Clinical guidelines</a:t>
            </a:r>
          </a:p>
          <a:p>
            <a:pPr>
              <a:defRPr sz="2000"/>
            </a:pPr>
            <a:r>
              <a:rPr sz="3200" dirty="0"/>
              <a:t>Conferences &amp; workshops</a:t>
            </a:r>
          </a:p>
          <a:p>
            <a:pPr>
              <a:defRPr sz="2000"/>
            </a:pPr>
            <a:r>
              <a:rPr sz="3200" dirty="0"/>
              <a:t>Daily clinical practice</a:t>
            </a:r>
          </a:p>
          <a:p>
            <a:pPr>
              <a:defRPr sz="2000"/>
            </a:pPr>
            <a:r>
              <a:rPr sz="3200" dirty="0"/>
              <a:t>Discussions with colleagues</a:t>
            </a:r>
          </a:p>
          <a:p>
            <a:pPr>
              <a:defRPr sz="2000"/>
            </a:pPr>
            <a:r>
              <a:rPr sz="3200" dirty="0"/>
              <a:t>Patient/family perspectives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Literature Review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Use databases (PubMed, Google Scholar)</a:t>
            </a:r>
          </a:p>
          <a:p>
            <a:pPr>
              <a:defRPr sz="2000"/>
            </a:pPr>
            <a:r>
              <a:rPr sz="2800" dirty="0"/>
              <a:t>Search using keywords</a:t>
            </a:r>
          </a:p>
          <a:p>
            <a:pPr>
              <a:defRPr sz="2000"/>
            </a:pPr>
            <a:r>
              <a:rPr sz="2800" dirty="0"/>
              <a:t>Look for systematic reviews &amp; meta-analyses</a:t>
            </a:r>
          </a:p>
          <a:p>
            <a:pPr>
              <a:defRPr sz="2000"/>
            </a:pPr>
            <a:r>
              <a:rPr sz="2800" dirty="0"/>
              <a:t>Identify controversies or inconsistent results</a:t>
            </a:r>
          </a:p>
          <a:p>
            <a:pPr>
              <a:defRPr sz="2000"/>
            </a:pPr>
            <a:r>
              <a:rPr sz="2800" dirty="0"/>
              <a:t>Note recommendations for future research</a:t>
            </a:r>
          </a:p>
          <a:p>
            <a:pPr>
              <a:defRPr sz="2000"/>
            </a:pPr>
            <a:r>
              <a:rPr sz="2800" dirty="0"/>
              <a:t>Summarize key findings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Reading Critically</a:t>
            </a:r>
            <a:r>
              <a:rPr lang="en-GB" dirty="0"/>
              <a:t>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3122" y="1845734"/>
            <a:ext cx="9652557" cy="4023360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Strength of evidence</a:t>
            </a:r>
          </a:p>
          <a:p>
            <a:pPr>
              <a:defRPr sz="2000"/>
            </a:pPr>
            <a:r>
              <a:rPr sz="3200" dirty="0"/>
              <a:t>Study design quality</a:t>
            </a:r>
          </a:p>
          <a:p>
            <a:pPr>
              <a:defRPr sz="2000"/>
            </a:pPr>
            <a:r>
              <a:rPr sz="3200" dirty="0"/>
              <a:t>Sample size &amp; generalizability</a:t>
            </a:r>
          </a:p>
          <a:p>
            <a:pPr>
              <a:defRPr sz="2000"/>
            </a:pPr>
            <a:r>
              <a:rPr sz="3200" dirty="0"/>
              <a:t>Local vs international data</a:t>
            </a:r>
          </a:p>
          <a:p>
            <a:pPr>
              <a:defRPr sz="2000"/>
            </a:pPr>
            <a:r>
              <a:rPr sz="3200" dirty="0"/>
              <a:t>Consistency of results</a:t>
            </a:r>
          </a:p>
          <a:p>
            <a:pPr>
              <a:defRPr sz="2000"/>
            </a:pPr>
            <a:r>
              <a:rPr sz="3200" dirty="0"/>
              <a:t>Unanswered questions highlighted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Local &amp; Contextual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0456" y="1845734"/>
            <a:ext cx="9635224" cy="4023360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Diseases common in LMICs</a:t>
            </a:r>
          </a:p>
          <a:p>
            <a:pPr>
              <a:defRPr sz="2000"/>
            </a:pPr>
            <a:r>
              <a:rPr sz="3600" dirty="0"/>
              <a:t>Hospital-specific challenges</a:t>
            </a:r>
          </a:p>
          <a:p>
            <a:pPr>
              <a:defRPr sz="2000"/>
            </a:pPr>
            <a:r>
              <a:rPr sz="3600" dirty="0"/>
              <a:t>Resource limitations</a:t>
            </a:r>
          </a:p>
          <a:p>
            <a:pPr>
              <a:defRPr sz="2000"/>
            </a:pPr>
            <a:r>
              <a:rPr sz="3600" dirty="0"/>
              <a:t>Health-seeking behaviors</a:t>
            </a:r>
          </a:p>
          <a:p>
            <a:pPr>
              <a:defRPr sz="2000"/>
            </a:pPr>
            <a:r>
              <a:rPr sz="3600" dirty="0"/>
              <a:t>Cultural barriers</a:t>
            </a:r>
          </a:p>
          <a:p>
            <a:pPr>
              <a:defRPr sz="2000"/>
            </a:pPr>
            <a:r>
              <a:rPr sz="3600" dirty="0"/>
              <a:t>Lack of regional data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68039"/>
          </a:xfrm>
        </p:spPr>
        <p:txBody>
          <a:bodyPr/>
          <a:lstStyle/>
          <a:p>
            <a:r>
              <a:rPr dirty="0"/>
              <a:t>Tools for Identifying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879" y="1352811"/>
            <a:ext cx="10960274" cy="5016091"/>
          </a:xfrm>
        </p:spPr>
        <p:txBody>
          <a:bodyPr>
            <a:normAutofit lnSpcReduction="10000"/>
          </a:bodyPr>
          <a:lstStyle/>
          <a:p>
            <a:pPr>
              <a:defRPr sz="2000"/>
            </a:pPr>
            <a:r>
              <a:rPr sz="2800" dirty="0"/>
              <a:t>Clinical registries</a:t>
            </a:r>
            <a:r>
              <a:rPr lang="en-GB" sz="2800" dirty="0"/>
              <a:t>: </a:t>
            </a:r>
          </a:p>
          <a:p>
            <a:pPr lvl="1">
              <a:defRPr sz="2000"/>
            </a:pPr>
            <a:r>
              <a:rPr lang="en-US" sz="2600" dirty="0"/>
              <a:t>Identify evidence-practice gaps by revealing patterns in disease occurrence, treatment effectiveness, and outcomes not fully addressed by existing research</a:t>
            </a:r>
            <a:r>
              <a:rPr lang="en-US" dirty="0"/>
              <a:t>.</a:t>
            </a:r>
            <a:endParaRPr sz="2600" dirty="0"/>
          </a:p>
          <a:p>
            <a:pPr>
              <a:defRPr sz="2000"/>
            </a:pPr>
            <a:r>
              <a:rPr sz="2800" dirty="0"/>
              <a:t>National health priorities</a:t>
            </a:r>
            <a:endParaRPr lang="en-GB" sz="2800" dirty="0"/>
          </a:p>
          <a:p>
            <a:pPr lvl="1">
              <a:defRPr sz="2000"/>
            </a:pPr>
            <a:r>
              <a:rPr lang="en-US" sz="2600" dirty="0"/>
              <a:t>National health authorities set priority areas based on disease burden, resource availability, and public health goals. </a:t>
            </a:r>
          </a:p>
          <a:p>
            <a:pPr lvl="1">
              <a:defRPr sz="2000"/>
            </a:pPr>
            <a:r>
              <a:rPr lang="en-US" sz="2600" dirty="0"/>
              <a:t>Priority areas are periodically reviewed to reflect emerging threats and knowledge deficits.</a:t>
            </a:r>
            <a:endParaRPr sz="2600" dirty="0"/>
          </a:p>
          <a:p>
            <a:pPr>
              <a:defRPr sz="2000"/>
            </a:pPr>
            <a:r>
              <a:rPr sz="2800" dirty="0"/>
              <a:t>PICO framework</a:t>
            </a:r>
            <a:endParaRPr lang="en-GB" sz="2800" dirty="0"/>
          </a:p>
          <a:p>
            <a:pPr lvl="1">
              <a:defRPr sz="2000"/>
            </a:pPr>
            <a:r>
              <a:rPr lang="en-US" sz="2600" dirty="0"/>
              <a:t>PICO, existing evidence is reviewed for each element to identify where data are insufficient or inconclusive, thus flagging specific knowledge gaps that need exploring</a:t>
            </a:r>
            <a:endParaRPr sz="2600" dirty="0"/>
          </a:p>
          <a:p>
            <a:pPr>
              <a:defRPr sz="2000"/>
            </a:pPr>
            <a:endParaRPr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37F54-4405-2850-E30D-A61A1210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562CB-69EB-E8B3-475A-4BB286680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68039"/>
          </a:xfrm>
        </p:spPr>
        <p:txBody>
          <a:bodyPr/>
          <a:lstStyle/>
          <a:p>
            <a:r>
              <a:rPr dirty="0"/>
              <a:t>Tools for Identifying Gaps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BDD4-3554-DF30-17CA-D34F1D143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1088" y="1616149"/>
            <a:ext cx="9624592" cy="4752753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lang="en-GB" sz="2800" dirty="0"/>
              <a:t>Journal’s </a:t>
            </a:r>
            <a:r>
              <a:rPr sz="2800" dirty="0"/>
              <a:t>future </a:t>
            </a:r>
            <a:r>
              <a:rPr lang="en-GB" sz="2800" dirty="0"/>
              <a:t>research</a:t>
            </a:r>
            <a:r>
              <a:rPr sz="2800" dirty="0"/>
              <a:t> sections</a:t>
            </a:r>
          </a:p>
          <a:p>
            <a:pPr>
              <a:defRPr sz="2000"/>
            </a:pPr>
            <a:r>
              <a:rPr sz="2800" dirty="0"/>
              <a:t>Delphi consensus methods</a:t>
            </a:r>
            <a:endParaRPr lang="en-GB" sz="2800" dirty="0"/>
          </a:p>
          <a:p>
            <a:pPr lvl="1">
              <a:defRPr sz="2000"/>
            </a:pPr>
            <a:r>
              <a:rPr lang="en-US" sz="2800" dirty="0"/>
              <a:t>Structured expert consultation technique uses successive rounds of surveys to reach consensus on priority research areas or gaps. </a:t>
            </a:r>
          </a:p>
          <a:p>
            <a:pPr lvl="1">
              <a:defRPr sz="2000"/>
            </a:pPr>
            <a:r>
              <a:rPr lang="en-US" sz="2800" dirty="0"/>
              <a:t>It helps incorporate diverse expert opinions, validate identified gaps, and prioritize research topics with consensus support</a:t>
            </a:r>
            <a:endParaRPr sz="2800" dirty="0"/>
          </a:p>
          <a:p>
            <a:pPr>
              <a:defRPr sz="2000"/>
            </a:pPr>
            <a:r>
              <a:rPr sz="2800" dirty="0"/>
              <a:t>Brainstorming with peers</a:t>
            </a:r>
          </a:p>
        </p:txBody>
      </p:sp>
    </p:spTree>
    <p:extLst>
      <p:ext uri="{BB962C8B-B14F-4D97-AF65-F5344CB8AC3E}">
        <p14:creationId xmlns:p14="http://schemas.microsoft.com/office/powerpoint/2010/main" val="41374743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Pitfalls in Identifying Gaps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Choosing topics </a:t>
            </a:r>
            <a:r>
              <a:rPr lang="en-GB" sz="3200" dirty="0"/>
              <a:t>that are </a:t>
            </a:r>
            <a:r>
              <a:rPr sz="3200" dirty="0"/>
              <a:t>too broad</a:t>
            </a:r>
          </a:p>
          <a:p>
            <a:pPr>
              <a:defRPr sz="2000"/>
            </a:pPr>
            <a:r>
              <a:rPr sz="3200" dirty="0"/>
              <a:t>Ignoring existing evidence</a:t>
            </a:r>
          </a:p>
          <a:p>
            <a:pPr>
              <a:defRPr sz="2000"/>
            </a:pPr>
            <a:r>
              <a:rPr sz="3200" dirty="0"/>
              <a:t>Overly ambitious scope</a:t>
            </a:r>
          </a:p>
          <a:p>
            <a:pPr>
              <a:defRPr sz="2000"/>
            </a:pPr>
            <a:r>
              <a:rPr sz="3200" dirty="0"/>
              <a:t>Over-reliance on personal interest only</a:t>
            </a:r>
          </a:p>
          <a:p>
            <a:pPr>
              <a:defRPr sz="2000"/>
            </a:pPr>
            <a:r>
              <a:rPr sz="3200" dirty="0"/>
              <a:t>Missing relevance to patients</a:t>
            </a:r>
          </a:p>
          <a:p>
            <a:pPr>
              <a:defRPr sz="2000"/>
            </a:pPr>
            <a:r>
              <a:rPr sz="3200" dirty="0"/>
              <a:t>Not feasible in your setting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Why Research Questions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5858" y="1845733"/>
            <a:ext cx="9539822" cy="4229389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Focuses the study</a:t>
            </a:r>
          </a:p>
          <a:p>
            <a:pPr>
              <a:defRPr sz="2000"/>
            </a:pPr>
            <a:r>
              <a:rPr sz="3200" dirty="0"/>
              <a:t>Guides methodology</a:t>
            </a:r>
          </a:p>
          <a:p>
            <a:pPr>
              <a:defRPr sz="2000"/>
            </a:pPr>
            <a:r>
              <a:rPr sz="3200" dirty="0"/>
              <a:t>Defines data collection</a:t>
            </a:r>
          </a:p>
          <a:p>
            <a:pPr>
              <a:defRPr sz="2000"/>
            </a:pPr>
            <a:r>
              <a:rPr sz="3200" dirty="0"/>
              <a:t>Clarifies objectives</a:t>
            </a:r>
          </a:p>
          <a:p>
            <a:pPr>
              <a:defRPr sz="2000"/>
            </a:pPr>
            <a:r>
              <a:rPr sz="3200" dirty="0"/>
              <a:t>Prevents wasted effort</a:t>
            </a:r>
          </a:p>
          <a:p>
            <a:pPr>
              <a:defRPr sz="2000"/>
            </a:pPr>
            <a:r>
              <a:rPr sz="3200" dirty="0"/>
              <a:t>Determines impact of results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020" y="478812"/>
            <a:ext cx="10058400" cy="1023376"/>
          </a:xfrm>
        </p:spPr>
        <p:txBody>
          <a:bodyPr/>
          <a:lstStyle/>
          <a:p>
            <a:r>
              <a:rPr dirty="0"/>
              <a:t>Objectives of the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0284" y="1490597"/>
            <a:ext cx="10242115" cy="5092765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3600" dirty="0"/>
              <a:t>Define what research is</a:t>
            </a:r>
          </a:p>
          <a:p>
            <a:pPr>
              <a:defRPr sz="2000"/>
            </a:pPr>
            <a:r>
              <a:rPr sz="3600" dirty="0"/>
              <a:t>Understand why research matters in healthcare</a:t>
            </a:r>
          </a:p>
          <a:p>
            <a:pPr>
              <a:defRPr sz="2000"/>
            </a:pPr>
            <a:r>
              <a:rPr sz="3600" dirty="0"/>
              <a:t>Learn how to identify gaps in knowledge</a:t>
            </a:r>
          </a:p>
          <a:p>
            <a:pPr>
              <a:defRPr sz="2000"/>
            </a:pPr>
            <a:r>
              <a:rPr sz="3600" dirty="0"/>
              <a:t>Practice formulating a research question</a:t>
            </a:r>
          </a:p>
          <a:p>
            <a:pPr>
              <a:defRPr sz="2000"/>
            </a:pPr>
            <a:r>
              <a:rPr sz="3600" dirty="0"/>
              <a:t>Explore tools &amp; frameworks for research</a:t>
            </a:r>
          </a:p>
          <a:p>
            <a:pPr>
              <a:defRPr sz="2000"/>
            </a:pPr>
            <a:r>
              <a:rPr sz="3600" dirty="0"/>
              <a:t>Summarize key take-home points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Characteristics of a Good Question (FINER)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1088" y="1845733"/>
            <a:ext cx="9624592" cy="4216863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Feasible</a:t>
            </a:r>
          </a:p>
          <a:p>
            <a:pPr>
              <a:defRPr sz="2000"/>
            </a:pPr>
            <a:r>
              <a:rPr sz="3200" dirty="0"/>
              <a:t>Interesting</a:t>
            </a:r>
          </a:p>
          <a:p>
            <a:pPr>
              <a:defRPr sz="2000"/>
            </a:pPr>
            <a:r>
              <a:rPr sz="3200" dirty="0"/>
              <a:t>Novel</a:t>
            </a:r>
          </a:p>
          <a:p>
            <a:pPr>
              <a:defRPr sz="2000"/>
            </a:pPr>
            <a:r>
              <a:rPr sz="3200" dirty="0"/>
              <a:t>Ethical</a:t>
            </a:r>
          </a:p>
          <a:p>
            <a:pPr>
              <a:defRPr sz="2000"/>
            </a:pPr>
            <a:r>
              <a:rPr sz="3200" dirty="0"/>
              <a:t>Relevant</a:t>
            </a:r>
          </a:p>
          <a:p>
            <a:pPr>
              <a:defRPr sz="2000"/>
            </a:pPr>
            <a:r>
              <a:rPr sz="3200" dirty="0"/>
              <a:t>Foundation of strong research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PICO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6780" y="1845734"/>
            <a:ext cx="9528899" cy="40233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P: Patient / Population</a:t>
            </a:r>
          </a:p>
          <a:p>
            <a:pPr>
              <a:defRPr sz="2000"/>
            </a:pPr>
            <a:r>
              <a:rPr sz="2800" dirty="0"/>
              <a:t>I: Intervention / Exposure</a:t>
            </a:r>
          </a:p>
          <a:p>
            <a:pPr>
              <a:defRPr sz="2000"/>
            </a:pPr>
            <a:r>
              <a:rPr sz="2800" dirty="0"/>
              <a:t>C: Comparison</a:t>
            </a:r>
          </a:p>
          <a:p>
            <a:pPr>
              <a:defRPr sz="2000"/>
            </a:pPr>
            <a:r>
              <a:rPr sz="2800" dirty="0"/>
              <a:t>O: Outcome</a:t>
            </a:r>
          </a:p>
          <a:p>
            <a:pPr>
              <a:defRPr sz="2000"/>
            </a:pPr>
            <a:r>
              <a:rPr sz="2800" dirty="0"/>
              <a:t>Provides structure &amp; clarity</a:t>
            </a:r>
          </a:p>
          <a:p>
            <a:pPr>
              <a:defRPr sz="2000"/>
            </a:pPr>
            <a:r>
              <a:rPr sz="2800" dirty="0"/>
              <a:t>Widely used in clinical research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From Idea to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804" y="1845734"/>
            <a:ext cx="9564875" cy="40233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Start broad → refine</a:t>
            </a:r>
          </a:p>
          <a:p>
            <a:pPr>
              <a:defRPr sz="2000"/>
            </a:pPr>
            <a:r>
              <a:rPr sz="2800" dirty="0"/>
              <a:t>Ask: what is unknown?</a:t>
            </a:r>
          </a:p>
          <a:p>
            <a:pPr>
              <a:defRPr sz="2000"/>
            </a:pPr>
            <a:r>
              <a:rPr sz="2800" dirty="0"/>
              <a:t>Narrow to specific focus</a:t>
            </a:r>
          </a:p>
          <a:p>
            <a:pPr>
              <a:defRPr sz="2000"/>
            </a:pPr>
            <a:r>
              <a:rPr sz="2800" dirty="0"/>
              <a:t>Ensure feasibility with resources</a:t>
            </a:r>
          </a:p>
          <a:p>
            <a:pPr>
              <a:defRPr sz="2000"/>
            </a:pPr>
            <a:r>
              <a:rPr sz="2800" dirty="0"/>
              <a:t>Align with FINER &amp; PICO</a:t>
            </a:r>
          </a:p>
          <a:p>
            <a:pPr>
              <a:defRPr sz="2000"/>
            </a:pPr>
            <a:r>
              <a:rPr sz="2800" dirty="0"/>
              <a:t>Test it with colleagues/mentors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Poorly Formulated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3540" y="1845734"/>
            <a:ext cx="9452140" cy="40233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"What causes fever in children?"</a:t>
            </a:r>
          </a:p>
          <a:p>
            <a:pPr>
              <a:defRPr sz="2000"/>
            </a:pPr>
            <a:r>
              <a:rPr sz="2800" dirty="0"/>
              <a:t>"Is malaria common in Ghana?"</a:t>
            </a:r>
          </a:p>
          <a:p>
            <a:pPr>
              <a:defRPr sz="2000"/>
            </a:pPr>
            <a:r>
              <a:rPr sz="2800" dirty="0"/>
              <a:t>"Why do patients get sick?"</a:t>
            </a:r>
          </a:p>
          <a:p>
            <a:pPr>
              <a:defRPr sz="2000"/>
            </a:pPr>
            <a:r>
              <a:rPr sz="2800" dirty="0"/>
              <a:t>Too broad</a:t>
            </a:r>
          </a:p>
          <a:p>
            <a:pPr>
              <a:defRPr sz="2000"/>
            </a:pPr>
            <a:r>
              <a:rPr sz="2800" dirty="0"/>
              <a:t>Not measurable</a:t>
            </a:r>
          </a:p>
          <a:p>
            <a:pPr>
              <a:defRPr sz="2000"/>
            </a:pPr>
            <a:r>
              <a:rPr sz="2800" dirty="0"/>
              <a:t>Already known answers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Well-Formulated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Children &lt;5 with fever (P)</a:t>
            </a:r>
          </a:p>
          <a:p>
            <a:pPr>
              <a:defRPr sz="2000"/>
            </a:pPr>
            <a:r>
              <a:rPr sz="2800" dirty="0"/>
              <a:t>Rapid diagnostic testing for malaria (I)</a:t>
            </a:r>
          </a:p>
          <a:p>
            <a:pPr>
              <a:defRPr sz="2000"/>
            </a:pPr>
            <a:r>
              <a:rPr sz="2800" dirty="0"/>
              <a:t>Compared to presumptive treatment (C)</a:t>
            </a:r>
          </a:p>
          <a:p>
            <a:pPr>
              <a:defRPr sz="2000"/>
            </a:pPr>
            <a:r>
              <a:rPr sz="2800" dirty="0"/>
              <a:t>Improves diagnostic accuracy (O)</a:t>
            </a:r>
          </a:p>
          <a:p>
            <a:pPr>
              <a:defRPr sz="2000"/>
            </a:pPr>
            <a:r>
              <a:rPr sz="2800" dirty="0"/>
              <a:t>Clear, focused, measurable</a:t>
            </a:r>
          </a:p>
          <a:p>
            <a:pPr>
              <a:defRPr sz="2000"/>
            </a:pPr>
            <a:r>
              <a:rPr sz="2800" dirty="0"/>
              <a:t>Ready to design a study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Linking Question to Study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8070" y="1845734"/>
            <a:ext cx="9677609" cy="40233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Descriptive → prevalence studies</a:t>
            </a:r>
          </a:p>
          <a:p>
            <a:pPr>
              <a:defRPr sz="2000"/>
            </a:pPr>
            <a:r>
              <a:rPr sz="2800" dirty="0"/>
              <a:t>Analytical → case-control, cohort</a:t>
            </a:r>
          </a:p>
          <a:p>
            <a:pPr>
              <a:defRPr sz="2000"/>
            </a:pPr>
            <a:r>
              <a:rPr sz="2800" dirty="0"/>
              <a:t>Experimental → RCTs</a:t>
            </a:r>
          </a:p>
          <a:p>
            <a:pPr>
              <a:defRPr sz="2000"/>
            </a:pPr>
            <a:r>
              <a:rPr sz="2800" dirty="0"/>
              <a:t>Qualitative → interviews, focus groups</a:t>
            </a:r>
          </a:p>
          <a:p>
            <a:pPr>
              <a:defRPr sz="2000"/>
            </a:pPr>
            <a:r>
              <a:rPr sz="2800" dirty="0"/>
              <a:t>Design follows the question</a:t>
            </a:r>
          </a:p>
          <a:p>
            <a:pPr>
              <a:defRPr sz="2000"/>
            </a:pPr>
            <a:r>
              <a:rPr sz="2800" dirty="0"/>
              <a:t>Not the other way around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3332" y="1845734"/>
            <a:ext cx="9552348" cy="4023360"/>
          </a:xfrm>
        </p:spPr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Questions </a:t>
            </a:r>
            <a:r>
              <a:rPr lang="en-GB" sz="2800" dirty="0"/>
              <a:t>are </a:t>
            </a:r>
            <a:r>
              <a:rPr sz="2800" dirty="0"/>
              <a:t>too ambitious</a:t>
            </a:r>
          </a:p>
          <a:p>
            <a:pPr>
              <a:defRPr sz="2000"/>
            </a:pPr>
            <a:r>
              <a:rPr sz="2800" dirty="0"/>
              <a:t>Lack of measurable outcome</a:t>
            </a:r>
          </a:p>
          <a:p>
            <a:pPr>
              <a:defRPr sz="2000"/>
            </a:pPr>
            <a:r>
              <a:rPr sz="2800" dirty="0"/>
              <a:t>Not relevant to local practice</a:t>
            </a:r>
          </a:p>
          <a:p>
            <a:pPr>
              <a:defRPr sz="2000"/>
            </a:pPr>
            <a:r>
              <a:rPr sz="2800" dirty="0"/>
              <a:t>Ignoring ethical concerns</a:t>
            </a:r>
          </a:p>
          <a:p>
            <a:pPr>
              <a:defRPr sz="2000"/>
            </a:pPr>
            <a:r>
              <a:rPr sz="2800" dirty="0"/>
              <a:t>Overly complicated wording</a:t>
            </a:r>
          </a:p>
          <a:p>
            <a:pPr>
              <a:defRPr sz="2000"/>
            </a:pPr>
            <a:r>
              <a:rPr sz="2800" dirty="0"/>
              <a:t>Not grounded in evidence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Take-Home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sz="2800" dirty="0"/>
              <a:t>Research = systematic search for knowledge</a:t>
            </a:r>
          </a:p>
          <a:p>
            <a:pPr>
              <a:defRPr sz="2000"/>
            </a:pPr>
            <a:r>
              <a:rPr sz="2800" dirty="0"/>
              <a:t>Gaps = opportunities for new studies</a:t>
            </a:r>
          </a:p>
          <a:p>
            <a:pPr>
              <a:defRPr sz="2000"/>
            </a:pPr>
            <a:r>
              <a:rPr sz="2800" dirty="0"/>
              <a:t>Good questions = foundation of strong research</a:t>
            </a:r>
          </a:p>
          <a:p>
            <a:pPr>
              <a:defRPr sz="2000"/>
            </a:pPr>
            <a:r>
              <a:rPr sz="2800" dirty="0"/>
              <a:t>Use FINER &amp; PICO frameworks</a:t>
            </a:r>
          </a:p>
          <a:p>
            <a:pPr>
              <a:defRPr sz="2000"/>
            </a:pPr>
            <a:r>
              <a:rPr sz="2800" dirty="0"/>
              <a:t>Start small, stay relevant</a:t>
            </a:r>
          </a:p>
          <a:p>
            <a:pPr>
              <a:defRPr sz="2000"/>
            </a:pPr>
            <a:r>
              <a:rPr sz="2800" dirty="0"/>
              <a:t>Research improves care &amp; outcomes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A997E2-5F57-0D4F-879D-B879534A7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93" y="551144"/>
            <a:ext cx="11085533" cy="572775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229046"/>
          </a:xfrm>
        </p:spPr>
        <p:txBody>
          <a:bodyPr/>
          <a:lstStyle/>
          <a:p>
            <a:r>
              <a:rPr dirty="0"/>
              <a:t>Definition of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3226" y="1515650"/>
            <a:ext cx="9602453" cy="4353444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Systematic investigation</a:t>
            </a:r>
          </a:p>
          <a:p>
            <a:pPr>
              <a:defRPr sz="2000"/>
            </a:pPr>
            <a:r>
              <a:rPr sz="3200" dirty="0"/>
              <a:t>Produces new knowledge</a:t>
            </a:r>
          </a:p>
          <a:p>
            <a:pPr>
              <a:defRPr sz="2000"/>
            </a:pPr>
            <a:r>
              <a:rPr sz="3200" dirty="0"/>
              <a:t>Seeks to answer specific questions</a:t>
            </a:r>
          </a:p>
          <a:p>
            <a:pPr>
              <a:defRPr sz="2000"/>
            </a:pPr>
            <a:r>
              <a:rPr sz="3200" dirty="0"/>
              <a:t>Uses defined methods</a:t>
            </a:r>
          </a:p>
          <a:p>
            <a:pPr>
              <a:defRPr sz="2000"/>
            </a:pPr>
            <a:r>
              <a:rPr sz="3200" dirty="0"/>
              <a:t>Generates evidence for practice</a:t>
            </a:r>
          </a:p>
          <a:p>
            <a:pPr>
              <a:defRPr sz="2000"/>
            </a:pPr>
            <a:r>
              <a:rPr sz="3200" dirty="0"/>
              <a:t>May be basic, clinical, or applied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286" y="388307"/>
            <a:ext cx="10058400" cy="998324"/>
          </a:xfrm>
        </p:spPr>
        <p:txBody>
          <a:bodyPr/>
          <a:lstStyle/>
          <a:p>
            <a:r>
              <a:rPr dirty="0"/>
              <a:t>Why Do Research?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0596" y="1578279"/>
            <a:ext cx="9665083" cy="4290815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sz="3200" dirty="0"/>
              <a:t>Improves patient care</a:t>
            </a:r>
          </a:p>
          <a:p>
            <a:pPr>
              <a:defRPr sz="2000"/>
            </a:pPr>
            <a:r>
              <a:rPr sz="3200" dirty="0"/>
              <a:t>Advances medical knowledge</a:t>
            </a:r>
          </a:p>
          <a:p>
            <a:pPr>
              <a:defRPr sz="2000"/>
            </a:pPr>
            <a:r>
              <a:rPr sz="3200" dirty="0"/>
              <a:t>Informs policy &amp; guidelines</a:t>
            </a:r>
          </a:p>
          <a:p>
            <a:pPr>
              <a:defRPr sz="2000"/>
            </a:pPr>
            <a:r>
              <a:rPr sz="3200" dirty="0"/>
              <a:t>Encourages critical thinking</a:t>
            </a:r>
          </a:p>
          <a:p>
            <a:pPr>
              <a:defRPr sz="2000"/>
            </a:pPr>
            <a:r>
              <a:rPr sz="3200" dirty="0"/>
              <a:t>Promotes professional growth</a:t>
            </a:r>
          </a:p>
          <a:p>
            <a:pPr>
              <a:defRPr sz="2000"/>
            </a:pPr>
            <a:r>
              <a:rPr sz="3200" dirty="0"/>
              <a:t>Drives innovation in healthcare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34" y="205933"/>
            <a:ext cx="10058400" cy="978526"/>
          </a:xfrm>
        </p:spPr>
        <p:txBody>
          <a:bodyPr/>
          <a:lstStyle/>
          <a:p>
            <a:r>
              <a:rPr lang="en-US"/>
              <a:t>Research vs Audit vs QI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388" y="1540701"/>
            <a:ext cx="9765291" cy="4622103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pPr>
              <a:defRPr sz="2000"/>
            </a:pPr>
            <a:r>
              <a:rPr lang="en-US" sz="3200" dirty="0"/>
              <a:t>Research: </a:t>
            </a:r>
          </a:p>
          <a:p>
            <a:pPr lvl="1">
              <a:defRPr sz="2000"/>
            </a:pPr>
            <a:r>
              <a:rPr lang="en-US" sz="3000" dirty="0"/>
              <a:t>Generates new knowledge → generalizable findings</a:t>
            </a:r>
          </a:p>
          <a:p>
            <a:pPr>
              <a:defRPr sz="2000"/>
            </a:pPr>
            <a:r>
              <a:rPr lang="en-US" sz="3200" dirty="0"/>
              <a:t>Audit: </a:t>
            </a:r>
          </a:p>
          <a:p>
            <a:pPr lvl="1">
              <a:defRPr sz="2000"/>
            </a:pPr>
            <a:r>
              <a:rPr lang="en-US" sz="3000" dirty="0"/>
              <a:t>Compares practice to standards → local improvement</a:t>
            </a:r>
          </a:p>
          <a:p>
            <a:pPr>
              <a:defRPr sz="2000"/>
            </a:pPr>
            <a:r>
              <a:rPr lang="en-US" sz="3200" dirty="0"/>
              <a:t>Quality Improvement (QI): </a:t>
            </a:r>
          </a:p>
          <a:p>
            <a:pPr lvl="1">
              <a:defRPr sz="2000"/>
            </a:pPr>
            <a:r>
              <a:rPr lang="en-US" sz="3000" dirty="0"/>
              <a:t>Improves processes → local improvement</a:t>
            </a:r>
          </a:p>
          <a:p>
            <a:pPr algn="ctr">
              <a:defRPr sz="2000"/>
            </a:pPr>
            <a:endParaRPr lang="en-US" sz="3200" dirty="0">
              <a:solidFill>
                <a:srgbClr val="FF0000"/>
              </a:solidFill>
            </a:endParaRPr>
          </a:p>
          <a:p>
            <a:pPr algn="ctr">
              <a:defRPr sz="2000"/>
            </a:pPr>
            <a:r>
              <a:rPr lang="en-US" sz="3200" dirty="0">
                <a:solidFill>
                  <a:srgbClr val="FF0000"/>
                </a:solidFill>
              </a:rPr>
              <a:t>All are valuable in clinical practice!!!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15687"/>
          </a:xfrm>
        </p:spPr>
        <p:txBody>
          <a:bodyPr/>
          <a:lstStyle/>
          <a:p>
            <a:r>
              <a:rPr dirty="0"/>
              <a:t>Types of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0388" y="1240077"/>
            <a:ext cx="9765291" cy="5331320"/>
          </a:xfrm>
        </p:spPr>
        <p:txBody>
          <a:bodyPr>
            <a:normAutofit lnSpcReduction="10000"/>
          </a:bodyPr>
          <a:lstStyle/>
          <a:p>
            <a:endParaRPr dirty="0"/>
          </a:p>
          <a:p>
            <a:pPr>
              <a:defRPr sz="2000"/>
            </a:pPr>
            <a:r>
              <a:rPr sz="4000" dirty="0"/>
              <a:t>Basic science</a:t>
            </a:r>
            <a:r>
              <a:rPr lang="en-GB" sz="4000" dirty="0"/>
              <a:t> (Lab research):  </a:t>
            </a:r>
          </a:p>
          <a:p>
            <a:pPr lvl="1">
              <a:defRPr sz="2000"/>
            </a:pPr>
            <a:r>
              <a:rPr lang="en-US" sz="3000" dirty="0"/>
              <a:t>Conducted in a controlled laboratory </a:t>
            </a:r>
          </a:p>
          <a:p>
            <a:pPr lvl="1">
              <a:defRPr sz="2000"/>
            </a:pPr>
            <a:r>
              <a:rPr lang="en-US" sz="3000" dirty="0"/>
              <a:t>involves experiments on cells, tissues, or molecular mechanisms </a:t>
            </a:r>
          </a:p>
          <a:p>
            <a:pPr lvl="1">
              <a:defRPr sz="2000"/>
            </a:pPr>
            <a:r>
              <a:rPr lang="en-US" sz="3000" dirty="0"/>
              <a:t>Does not involve human subjects directly</a:t>
            </a:r>
            <a:endParaRPr sz="3000" dirty="0"/>
          </a:p>
          <a:p>
            <a:pPr>
              <a:lnSpc>
                <a:spcPct val="100000"/>
              </a:lnSpc>
              <a:defRPr sz="2000"/>
            </a:pPr>
            <a:r>
              <a:rPr sz="4000" dirty="0"/>
              <a:t>Clinical research (patients, trials)</a:t>
            </a:r>
            <a:endParaRPr lang="en-GB" sz="4000" dirty="0"/>
          </a:p>
          <a:p>
            <a:pPr lvl="1">
              <a:defRPr sz="2000"/>
            </a:pPr>
            <a:r>
              <a:rPr lang="en-US" sz="3000" dirty="0"/>
              <a:t>Studies health and illness in people, </a:t>
            </a:r>
          </a:p>
          <a:p>
            <a:pPr lvl="1">
              <a:defRPr sz="2000"/>
            </a:pPr>
            <a:r>
              <a:rPr lang="en-US" sz="3000" dirty="0"/>
              <a:t>Often involving trials that test new treatments, drugs, devices, or interventions</a:t>
            </a:r>
          </a:p>
          <a:p>
            <a:pPr lvl="1">
              <a:defRPr sz="2000"/>
            </a:pPr>
            <a:r>
              <a:rPr lang="en-US" sz="3000" dirty="0"/>
              <a:t>Involves human participants.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4FA6BE-5D11-AFE0-A884-F8215441D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6569B-F43C-10A1-B046-BBAE64589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61" y="156575"/>
            <a:ext cx="10058400" cy="815687"/>
          </a:xfrm>
        </p:spPr>
        <p:txBody>
          <a:bodyPr/>
          <a:lstStyle/>
          <a:p>
            <a:r>
              <a:rPr dirty="0"/>
              <a:t>Types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2D4BD-A0AD-3702-84BB-44210E3A3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4192" y="1102290"/>
            <a:ext cx="10935222" cy="5599135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lang="en-US" sz="3400" dirty="0"/>
              <a:t>Epidemiological studies</a:t>
            </a:r>
          </a:p>
          <a:p>
            <a:pPr lvl="1">
              <a:defRPr sz="2000"/>
            </a:pPr>
            <a:r>
              <a:rPr lang="en-US" sz="2800" dirty="0"/>
              <a:t>Investigate the patterns, causes, and effects of health and disease conditions in </a:t>
            </a:r>
            <a:r>
              <a:rPr lang="en-US" sz="2800" b="1" u="sng" dirty="0"/>
              <a:t>defined populations</a:t>
            </a:r>
            <a:r>
              <a:rPr lang="en-US" sz="2800" dirty="0"/>
              <a:t>. </a:t>
            </a:r>
          </a:p>
          <a:p>
            <a:pPr lvl="1">
              <a:defRPr sz="2000"/>
            </a:pPr>
            <a:r>
              <a:rPr lang="en-US" sz="2800" dirty="0"/>
              <a:t>What factors influence health outcomes to identify risk factors, disease distribution, and preventive measures?</a:t>
            </a:r>
          </a:p>
          <a:p>
            <a:pPr lvl="1">
              <a:defRPr sz="2000"/>
            </a:pPr>
            <a:r>
              <a:rPr lang="en-US" sz="2800" dirty="0"/>
              <a:t>Uses observational study designs (cohort, case-control, and cross-sectional )</a:t>
            </a:r>
          </a:p>
          <a:p>
            <a:pPr>
              <a:defRPr sz="2000"/>
            </a:pPr>
            <a:r>
              <a:rPr sz="3200" dirty="0"/>
              <a:t>Health systems research</a:t>
            </a:r>
            <a:endParaRPr lang="en-GB" sz="3200" dirty="0"/>
          </a:p>
          <a:p>
            <a:pPr lvl="1">
              <a:defRPr sz="2000"/>
            </a:pPr>
            <a:r>
              <a:rPr lang="en-US" sz="3000" dirty="0"/>
              <a:t>Examines how health services are organized, financed, and delivered.</a:t>
            </a:r>
          </a:p>
          <a:p>
            <a:pPr lvl="1">
              <a:defRPr sz="2000"/>
            </a:pPr>
            <a:r>
              <a:rPr lang="en-US" sz="3000" dirty="0"/>
              <a:t>Aims to improve health delivery</a:t>
            </a:r>
          </a:p>
        </p:txBody>
      </p:sp>
    </p:spTree>
    <p:extLst>
      <p:ext uri="{BB962C8B-B14F-4D97-AF65-F5344CB8AC3E}">
        <p14:creationId xmlns:p14="http://schemas.microsoft.com/office/powerpoint/2010/main" val="80188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DCD45-3888-A279-7548-8346A476C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C611A-ADBA-3660-90B1-10B806B2C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15687"/>
          </a:xfrm>
        </p:spPr>
        <p:txBody>
          <a:bodyPr/>
          <a:lstStyle/>
          <a:p>
            <a:r>
              <a:rPr dirty="0"/>
              <a:t>Types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A9153-3AC5-4E53-5D02-B1BA56200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036" y="1302707"/>
            <a:ext cx="11085534" cy="5135671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lang="it-IT" sz="3200" dirty="0"/>
              <a:t>Operational research</a:t>
            </a:r>
          </a:p>
          <a:p>
            <a:pPr lvl="1">
              <a:defRPr sz="2000"/>
            </a:pPr>
            <a:r>
              <a:rPr lang="en-US" sz="2400" dirty="0"/>
              <a:t>Subset of health systems research </a:t>
            </a:r>
          </a:p>
          <a:p>
            <a:pPr lvl="1">
              <a:defRPr sz="2000"/>
            </a:pPr>
            <a:r>
              <a:rPr lang="en-US" sz="2400" dirty="0"/>
              <a:t>Applies analytical methods to optimize healthcare operations and resource allocation. </a:t>
            </a:r>
          </a:p>
          <a:p>
            <a:pPr lvl="1">
              <a:defRPr sz="2000"/>
            </a:pPr>
            <a:r>
              <a:rPr lang="en-US" sz="2400" dirty="0"/>
              <a:t>Focuses on solving practical problems to improve service delivery.</a:t>
            </a:r>
            <a:endParaRPr lang="it-IT" sz="2400" dirty="0"/>
          </a:p>
          <a:p>
            <a:pPr>
              <a:defRPr sz="2000"/>
            </a:pPr>
            <a:r>
              <a:rPr lang="it-IT" sz="3200" dirty="0"/>
              <a:t>Qualitative </a:t>
            </a:r>
          </a:p>
          <a:p>
            <a:pPr lvl="1">
              <a:defRPr sz="2000"/>
            </a:pPr>
            <a:r>
              <a:rPr lang="en-US" sz="2400" dirty="0"/>
              <a:t>Explores people's experiences, perceptions, and motivations</a:t>
            </a:r>
          </a:p>
          <a:p>
            <a:pPr lvl="1">
              <a:defRPr sz="2000"/>
            </a:pPr>
            <a:r>
              <a:rPr lang="en-US" sz="2400" dirty="0"/>
              <a:t>Uses Non-numerical data collection methods such as interviews, focus groups, and observations. </a:t>
            </a:r>
          </a:p>
          <a:p>
            <a:pPr lvl="1">
              <a:defRPr sz="2000"/>
            </a:pPr>
            <a:r>
              <a:rPr lang="en-US" sz="2400" dirty="0"/>
              <a:t>Provides in-depth understanding of social contexts, behaviors, and meanings.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01967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A3968-E00C-D7C3-70FB-B6A9FFE534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15E35-2F55-3489-0D22-881DF0410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15687"/>
          </a:xfrm>
        </p:spPr>
        <p:txBody>
          <a:bodyPr/>
          <a:lstStyle/>
          <a:p>
            <a:r>
              <a:rPr dirty="0"/>
              <a:t>Types of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90D804-B6DB-A455-2EDD-A375AACC50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515649"/>
            <a:ext cx="10058400" cy="4922729"/>
          </a:xfrm>
        </p:spPr>
        <p:txBody>
          <a:bodyPr>
            <a:normAutofit/>
          </a:bodyPr>
          <a:lstStyle/>
          <a:p>
            <a:endParaRPr dirty="0"/>
          </a:p>
          <a:p>
            <a:pPr>
              <a:defRPr sz="2000"/>
            </a:pPr>
            <a:r>
              <a:rPr lang="it-IT" sz="3200" dirty="0"/>
              <a:t>Quantitative</a:t>
            </a:r>
          </a:p>
          <a:p>
            <a:pPr lvl="1">
              <a:defRPr sz="2000"/>
            </a:pPr>
            <a:r>
              <a:rPr lang="en-US" sz="2800" dirty="0"/>
              <a:t>Relies on numerical data and statistical analysis to test hypotheses or measure variables. </a:t>
            </a:r>
          </a:p>
          <a:p>
            <a:pPr lvl="1">
              <a:defRPr sz="2000"/>
            </a:pPr>
            <a:r>
              <a:rPr lang="en-US" sz="2800" dirty="0"/>
              <a:t>Often uses surveys, experiments, or large datasets to quantify relationships and outcomes.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9807117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434</TotalTime>
  <Words>983</Words>
  <Application>Microsoft Office PowerPoint</Application>
  <PresentationFormat>Widescreen</PresentationFormat>
  <Paragraphs>215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Calibri</vt:lpstr>
      <vt:lpstr>Calibri Light</vt:lpstr>
      <vt:lpstr>Retrospect</vt:lpstr>
      <vt:lpstr>Introduction to Research</vt:lpstr>
      <vt:lpstr>Objectives of the Session</vt:lpstr>
      <vt:lpstr>Definition of Research</vt:lpstr>
      <vt:lpstr>Why Do Research?</vt:lpstr>
      <vt:lpstr>Research vs Audit vs QI</vt:lpstr>
      <vt:lpstr>Types of Research</vt:lpstr>
      <vt:lpstr>Types of Research</vt:lpstr>
      <vt:lpstr>Types of Research</vt:lpstr>
      <vt:lpstr>Types of Research</vt:lpstr>
      <vt:lpstr>Ethical Foundations</vt:lpstr>
      <vt:lpstr>What is a Knowledge Gap?</vt:lpstr>
      <vt:lpstr>Where are knowledge gaps spotted?</vt:lpstr>
      <vt:lpstr>Literature Review Basics</vt:lpstr>
      <vt:lpstr>Reading Critically…</vt:lpstr>
      <vt:lpstr>Local &amp; Contextual Gaps</vt:lpstr>
      <vt:lpstr>Tools for Identifying Gaps</vt:lpstr>
      <vt:lpstr>Tools for Identifying Gaps</vt:lpstr>
      <vt:lpstr>Pitfalls in Identifying Gaps</vt:lpstr>
      <vt:lpstr>Why Research Questions Matter</vt:lpstr>
      <vt:lpstr>Characteristics of a Good Question (FINER)</vt:lpstr>
      <vt:lpstr>PICO Framework</vt:lpstr>
      <vt:lpstr>From Idea to Question</vt:lpstr>
      <vt:lpstr>Poorly Formulated Questions</vt:lpstr>
      <vt:lpstr>Well-Formulated Questions</vt:lpstr>
      <vt:lpstr>Linking Question to Study Design</vt:lpstr>
      <vt:lpstr>Common Mistakes</vt:lpstr>
      <vt:lpstr>Take-Home Messages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Nguah Samuel</dc:creator>
  <cp:keywords/>
  <dc:description>generated using python-pptx</dc:description>
  <cp:lastModifiedBy>Samuel Blay Nguah</cp:lastModifiedBy>
  <cp:revision>3</cp:revision>
  <dcterms:created xsi:type="dcterms:W3CDTF">2013-01-27T09:14:16Z</dcterms:created>
  <dcterms:modified xsi:type="dcterms:W3CDTF">2025-09-05T18:00:05Z</dcterms:modified>
  <cp:category/>
</cp:coreProperties>
</file>